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Lato Black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LatoBlack-boldItalic.fntdata"/><Relationship Id="rId10" Type="http://schemas.openxmlformats.org/officeDocument/2006/relationships/slide" Target="slides/slide5.xml"/><Relationship Id="rId21" Type="http://schemas.openxmlformats.org/officeDocument/2006/relationships/font" Target="fonts/LatoBlack-bold.fntdata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cbd360f2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cbd360f2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cbd360f2b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cbd360f2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c0500d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c0500d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c0500d4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c0500d4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c0500d41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c0500d4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a9e07ad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a9e07ad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ress.un.org/en/2021/dsgsm1579.doc.htm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s://www.obserwatorfinansowy.pl/in-english/new-trends/digital-exclusion-increasingly-more-painful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subTitle"/>
          </p:nvPr>
        </p:nvSpPr>
        <p:spPr>
          <a:xfrm>
            <a:off x="4285363" y="1877150"/>
            <a:ext cx="3629700" cy="18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0000">
                <a:solidFill>
                  <a:srgbClr val="FF9900"/>
                </a:solidFill>
              </a:rPr>
              <a:t>MQR</a:t>
            </a:r>
            <a:endParaRPr b="1" sz="10000">
              <a:solidFill>
                <a:srgbClr val="FF99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550" y="1616164"/>
            <a:ext cx="983900" cy="235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50" y="0"/>
            <a:ext cx="2356775" cy="23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593700" y="557800"/>
            <a:ext cx="6439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latin typeface="Lato"/>
                <a:ea typeface="Lato"/>
                <a:cs typeface="Lato"/>
                <a:sym typeface="Lato"/>
              </a:rPr>
              <a:t>Universal Digital Identity</a:t>
            </a:r>
            <a:endParaRPr b="1" sz="4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26450" y="4184725"/>
            <a:ext cx="743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85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Ayodo Foundation a Registered Canadian not-for-profit corporation</a:t>
            </a: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505625" y="229375"/>
            <a:ext cx="5707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for Digital </a:t>
            </a:r>
            <a:r>
              <a:rPr lang="en" sz="4355" u="sng"/>
              <a:t>and</a:t>
            </a:r>
            <a:r>
              <a:rPr lang="en"/>
              <a:t> Financial Inclusion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38075" y="1110775"/>
            <a:ext cx="4592700" cy="3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There are as many 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Digitally</a:t>
            </a:r>
            <a:r>
              <a:rPr lang="en" sz="1200"/>
              <a:t> excluded individuals as  there are Financially excluded individuals.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Solutions to enhance financial inclusion for the nearly half of </a:t>
            </a:r>
            <a:r>
              <a:rPr lang="en" sz="1200"/>
              <a:t>humanity</a:t>
            </a:r>
            <a:r>
              <a:rPr lang="en" sz="1200"/>
              <a:t> living on less than $5  per day -  must extend and leverage </a:t>
            </a:r>
            <a:r>
              <a:rPr lang="en" sz="1200"/>
              <a:t> the power of digital tools -  to </a:t>
            </a:r>
            <a:r>
              <a:rPr lang="en" sz="1200"/>
              <a:t>address the needs of these  poorest individuals without exposing them to cyber crime.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Legacy Financial Service Providers &amp; Mobile Network Operators  have product sets  at best </a:t>
            </a:r>
            <a:r>
              <a:rPr lang="en" sz="1200"/>
              <a:t>marginal aligned for this Digitally excluded  demographic representing fully a third of the global population.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Ayodo Foundation’s  mandate is to  develop  innovative tools such as </a:t>
            </a:r>
            <a:r>
              <a:rPr lang="en" sz="1500">
                <a:solidFill>
                  <a:srgbClr val="FF0000"/>
                </a:solidFill>
                <a:latin typeface="Lato Black"/>
                <a:ea typeface="Lato Black"/>
                <a:cs typeface="Lato Black"/>
                <a:sym typeface="Lato Black"/>
              </a:rPr>
              <a:t>DID with face biometric on chain</a:t>
            </a:r>
            <a:r>
              <a:rPr lang="en" sz="1200"/>
              <a:t>,  which will extend</a:t>
            </a:r>
            <a:r>
              <a:rPr lang="en" sz="1500">
                <a:solidFill>
                  <a:srgbClr val="A61C00"/>
                </a:solidFill>
              </a:rPr>
              <a:t> </a:t>
            </a:r>
            <a:r>
              <a:rPr b="1" lang="en" sz="1500"/>
              <a:t>both</a:t>
            </a:r>
            <a:r>
              <a:rPr lang="en" sz="1200"/>
              <a:t> Digital and Financial services to those most needy. Imagine if you can providing Financial services to this young child.   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 </a:t>
            </a:r>
            <a:endParaRPr sz="120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17833" r="17833" t="0"/>
          <a:stretch/>
        </p:blipFill>
        <p:spPr>
          <a:xfrm>
            <a:off x="5029025" y="1110775"/>
            <a:ext cx="3856900" cy="3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825450" y="141175"/>
            <a:ext cx="2221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MQR</a:t>
            </a:r>
            <a:endParaRPr b="1" sz="51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4">
            <a:hlinkClick r:id="rId5"/>
          </p:cNvPr>
          <p:cNvSpPr/>
          <p:nvPr/>
        </p:nvSpPr>
        <p:spPr>
          <a:xfrm>
            <a:off x="6674425" y="1284850"/>
            <a:ext cx="566100" cy="28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4294967295" type="body"/>
          </p:nvPr>
        </p:nvSpPr>
        <p:spPr>
          <a:xfrm>
            <a:off x="131550" y="231950"/>
            <a:ext cx="3766500" cy="15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Ayodo Foundation’s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579">
                <a:solidFill>
                  <a:srgbClr val="FF9900"/>
                </a:solidFill>
              </a:rPr>
              <a:t> “Merchant Centric”</a:t>
            </a:r>
            <a:endParaRPr b="1" sz="3579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Solution</a:t>
            </a:r>
            <a:endParaRPr sz="20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050" y="33651"/>
            <a:ext cx="5404325" cy="5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98050" y="4204150"/>
            <a:ext cx="2699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www.moja.uno</a:t>
            </a:r>
            <a:endParaRPr sz="27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488" y="1813250"/>
            <a:ext cx="2148625" cy="17376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82800" y="3757738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Know Your Merchant - KYM</a:t>
            </a:r>
            <a:endParaRPr b="1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3686" l="0" r="0" t="3686"/>
          <a:stretch/>
        </p:blipFill>
        <p:spPr>
          <a:xfrm>
            <a:off x="3246275" y="89437"/>
            <a:ext cx="5719726" cy="49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75" y="2347950"/>
            <a:ext cx="2297850" cy="24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 b="0" l="6926" r="6926" t="0"/>
          <a:stretch/>
        </p:blipFill>
        <p:spPr>
          <a:xfrm>
            <a:off x="1716975" y="239800"/>
            <a:ext cx="763014" cy="182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title"/>
          </p:nvPr>
        </p:nvSpPr>
        <p:spPr>
          <a:xfrm>
            <a:off x="1478900" y="233675"/>
            <a:ext cx="63879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</a:rPr>
              <a:t>INCLUSIVE FINANCIAL SERVICES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89" name="Google Shape;89;p17"/>
          <p:cNvSpPr txBox="1"/>
          <p:nvPr>
            <p:ph idx="4294967295" type="body"/>
          </p:nvPr>
        </p:nvSpPr>
        <p:spPr>
          <a:xfrm>
            <a:off x="429650" y="4051700"/>
            <a:ext cx="8535000" cy="677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Registered  merchants </a:t>
            </a:r>
            <a:r>
              <a:rPr lang="en" sz="16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are leveraged not only to provide CICO, but also to provide internet access via their own POS devices to digitally excluded customers.  </a:t>
            </a:r>
            <a:endParaRPr sz="500">
              <a:solidFill>
                <a:srgbClr val="9900FF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350" y="1072101"/>
            <a:ext cx="2986276" cy="269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0" l="14469" r="14462" t="0"/>
          <a:stretch/>
        </p:blipFill>
        <p:spPr>
          <a:xfrm>
            <a:off x="1117164" y="1057526"/>
            <a:ext cx="3917809" cy="27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" y="68905"/>
            <a:ext cx="1321499" cy="106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1091975" y="299700"/>
            <a:ext cx="7846800" cy="119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Leverage</a:t>
            </a:r>
            <a:r>
              <a:rPr lang="en"/>
              <a:t> the entire global </a:t>
            </a:r>
            <a:r>
              <a:rPr lang="en" u="sng"/>
              <a:t>open source</a:t>
            </a:r>
            <a:r>
              <a:rPr lang="en"/>
              <a:t> DeFi  - secure, self-</a:t>
            </a:r>
            <a:r>
              <a:rPr lang="en"/>
              <a:t>Sovereign</a:t>
            </a:r>
            <a:r>
              <a:rPr lang="en"/>
              <a:t> and so devoid of legacy FSP dependency that MQR may be used on a one-time-use</a:t>
            </a:r>
            <a:r>
              <a:rPr lang="en"/>
              <a:t> basis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-7472" l="-1105" r="622" t="-7483"/>
          <a:stretch/>
        </p:blipFill>
        <p:spPr>
          <a:xfrm>
            <a:off x="80050" y="2077300"/>
            <a:ext cx="8858726" cy="17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2071">
            <a:off x="7735579" y="1137218"/>
            <a:ext cx="685912" cy="1461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036275" y="1313175"/>
            <a:ext cx="1621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MQR</a:t>
            </a:r>
            <a:endParaRPr sz="3300">
              <a:solidFill>
                <a:srgbClr val="FF9900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86075" y="3935275"/>
            <a:ext cx="8110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Print it , wear it, keep it on your mobile.  Use it once, use it </a:t>
            </a:r>
            <a:r>
              <a:rPr lang="en" sz="17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twice, throw it away and ask for a new one.  </a:t>
            </a:r>
            <a:r>
              <a:rPr lang="en" sz="17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The three -cent solution anyone can load and only you can spend.  </a:t>
            </a:r>
            <a:endParaRPr sz="17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Acts  like a limited  lifetime crypto wallet for  digitally and financially excluded or </a:t>
            </a:r>
            <a:r>
              <a:rPr lang="en" sz="1700" u="sng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endParaRPr sz="1700" u="sng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596850" y="1536375"/>
            <a:ext cx="315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DID with face biometric on chain</a:t>
            </a:r>
            <a:endParaRPr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4294967295" type="title"/>
          </p:nvPr>
        </p:nvSpPr>
        <p:spPr>
          <a:xfrm>
            <a:off x="778500" y="128625"/>
            <a:ext cx="1350900" cy="5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44">
                <a:solidFill>
                  <a:srgbClr val="FF9900"/>
                </a:solidFill>
              </a:rPr>
              <a:t>MQR</a:t>
            </a:r>
            <a:endParaRPr b="1" sz="3844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500" y="190913"/>
            <a:ext cx="5614101" cy="4761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691300" y="71662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Typical Remit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2300" y="1168075"/>
            <a:ext cx="3174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Recipient requests the MQR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from a Merchant by providing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facial image, plus possibly a remitter’s mobile number .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MQR is created on a Blockchain , issued to Recipient  in printed format at the  merchant location with  a digital copy  sent to the mobile number(s) provided.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Remitter loads MQR online to effect money Transfer.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Real time merchant settlement when MQR is cashed or spent  via Stellar Network.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225" y="4079475"/>
            <a:ext cx="1137399" cy="8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